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61" r:id="rId4"/>
    <p:sldId id="260" r:id="rId5"/>
    <p:sldId id="257" r:id="rId6"/>
    <p:sldId id="259" r:id="rId7"/>
    <p:sldId id="263" r:id="rId8"/>
    <p:sldId id="264" r:id="rId9"/>
    <p:sldId id="262" r:id="rId10"/>
    <p:sldId id="267"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275" autoAdjust="0"/>
  </p:normalViewPr>
  <p:slideViewPr>
    <p:cSldViewPr snapToGrid="0">
      <p:cViewPr>
        <p:scale>
          <a:sx n="100" d="100"/>
          <a:sy n="100" d="100"/>
        </p:scale>
        <p:origin x="-936" y="-21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48E82-3E45-4DEA-9AE9-2BC1C24770A2}" type="datetimeFigureOut">
              <a:rPr lang="en-GB" smtClean="0"/>
              <a:t>14/11/2024</a:t>
            </a:fld>
            <a:endParaRPr lang="en-GB"/>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0685C-42D0-4D5A-BC3E-92B857BC36AD}" type="slidenum">
              <a:rPr lang="en-GB" smtClean="0"/>
              <a:t>‹nr.›</a:t>
            </a:fld>
            <a:endParaRPr lang="en-GB"/>
          </a:p>
        </p:txBody>
      </p:sp>
    </p:spTree>
    <p:extLst>
      <p:ext uri="{BB962C8B-B14F-4D97-AF65-F5344CB8AC3E}">
        <p14:creationId xmlns:p14="http://schemas.microsoft.com/office/powerpoint/2010/main" val="136777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a:t>
            </a:r>
            <a:r>
              <a:rPr lang="nl-NL" baseline="0" dirty="0" smtClean="0"/>
              <a:t> minutes </a:t>
            </a:r>
            <a:r>
              <a:rPr lang="nl-NL" baseline="0" dirty="0" err="1" smtClean="0"/>
              <a:t>for</a:t>
            </a:r>
            <a:r>
              <a:rPr lang="nl-NL" baseline="0" dirty="0" smtClean="0"/>
              <a:t> </a:t>
            </a:r>
            <a:r>
              <a:rPr lang="nl-NL" baseline="0" dirty="0" err="1" smtClean="0"/>
              <a:t>Guppies</a:t>
            </a:r>
            <a:r>
              <a:rPr lang="nl-NL" baseline="0" dirty="0" smtClean="0"/>
              <a:t> </a:t>
            </a:r>
            <a:r>
              <a:rPr lang="nl-NL" baseline="0" dirty="0" err="1" smtClean="0"/>
              <a:t>and</a:t>
            </a:r>
            <a:r>
              <a:rPr lang="nl-NL" baseline="0" dirty="0" smtClean="0"/>
              <a:t> Gents 2, 7 minutes </a:t>
            </a:r>
            <a:r>
              <a:rPr lang="nl-NL" baseline="0" dirty="0" err="1" smtClean="0"/>
              <a:t>for</a:t>
            </a:r>
            <a:r>
              <a:rPr lang="nl-NL" baseline="0" dirty="0" smtClean="0"/>
              <a:t> </a:t>
            </a:r>
            <a:r>
              <a:rPr lang="nl-NL" baseline="0" dirty="0" err="1" smtClean="0"/>
              <a:t>gents</a:t>
            </a:r>
            <a:r>
              <a:rPr lang="nl-NL" baseline="0" dirty="0" smtClean="0"/>
              <a:t> 1</a:t>
            </a:r>
            <a:endParaRPr lang="en-GB" dirty="0"/>
          </a:p>
        </p:txBody>
      </p:sp>
      <p:sp>
        <p:nvSpPr>
          <p:cNvPr id="4" name="Tijdelijke aanduiding voor dianummer 3"/>
          <p:cNvSpPr>
            <a:spLocks noGrp="1"/>
          </p:cNvSpPr>
          <p:nvPr>
            <p:ph type="sldNum" sz="quarter" idx="10"/>
          </p:nvPr>
        </p:nvSpPr>
        <p:spPr/>
        <p:txBody>
          <a:bodyPr/>
          <a:lstStyle/>
          <a:p>
            <a:fld id="{78E0685C-42D0-4D5A-BC3E-92B857BC36AD}" type="slidenum">
              <a:rPr lang="en-GB" smtClean="0"/>
              <a:t>2</a:t>
            </a:fld>
            <a:endParaRPr lang="en-GB"/>
          </a:p>
        </p:txBody>
      </p:sp>
    </p:spTree>
    <p:extLst>
      <p:ext uri="{BB962C8B-B14F-4D97-AF65-F5344CB8AC3E}">
        <p14:creationId xmlns:p14="http://schemas.microsoft.com/office/powerpoint/2010/main" val="367275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78E0685C-42D0-4D5A-BC3E-92B857BC36AD}" type="slidenum">
              <a:rPr lang="en-GB" smtClean="0"/>
              <a:t>3</a:t>
            </a:fld>
            <a:endParaRPr lang="en-GB"/>
          </a:p>
        </p:txBody>
      </p:sp>
    </p:spTree>
    <p:extLst>
      <p:ext uri="{BB962C8B-B14F-4D97-AF65-F5344CB8AC3E}">
        <p14:creationId xmlns:p14="http://schemas.microsoft.com/office/powerpoint/2010/main" val="208967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78477F-19BD-4E2F-AC93-D4EE83206D7F}"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8D3101-95D2-4DC5-8AD9-D2D31AFB3685}"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8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8477F-19BD-4E2F-AC93-D4EE83206D7F}"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8D3101-95D2-4DC5-8AD9-D2D31AFB3685}" type="slidenum">
              <a:rPr lang="nl-NL" smtClean="0"/>
              <a:t>‹nr.›</a:t>
            </a:fld>
            <a:endParaRPr lang="nl-NL"/>
          </a:p>
        </p:txBody>
      </p:sp>
    </p:spTree>
    <p:extLst>
      <p:ext uri="{BB962C8B-B14F-4D97-AF65-F5344CB8AC3E}">
        <p14:creationId xmlns:p14="http://schemas.microsoft.com/office/powerpoint/2010/main" val="9224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8477F-19BD-4E2F-AC93-D4EE83206D7F}"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8D3101-95D2-4DC5-8AD9-D2D31AFB3685}" type="slidenum">
              <a:rPr lang="nl-NL" smtClean="0"/>
              <a:t>‹nr.›</a:t>
            </a:fld>
            <a:endParaRPr lang="nl-NL"/>
          </a:p>
        </p:txBody>
      </p:sp>
    </p:spTree>
    <p:extLst>
      <p:ext uri="{BB962C8B-B14F-4D97-AF65-F5344CB8AC3E}">
        <p14:creationId xmlns:p14="http://schemas.microsoft.com/office/powerpoint/2010/main" val="350536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8477F-19BD-4E2F-AC93-D4EE83206D7F}"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8D3101-95D2-4DC5-8AD9-D2D31AFB3685}" type="slidenum">
              <a:rPr lang="nl-NL" smtClean="0"/>
              <a:t>‹nr.›</a:t>
            </a:fld>
            <a:endParaRPr lang="nl-NL"/>
          </a:p>
        </p:txBody>
      </p:sp>
    </p:spTree>
    <p:extLst>
      <p:ext uri="{BB962C8B-B14F-4D97-AF65-F5344CB8AC3E}">
        <p14:creationId xmlns:p14="http://schemas.microsoft.com/office/powerpoint/2010/main" val="407815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78477F-19BD-4E2F-AC93-D4EE83206D7F}" type="datetimeFigureOut">
              <a:rPr lang="nl-NL" smtClean="0"/>
              <a:t>14-11-2024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8D3101-95D2-4DC5-8AD9-D2D31AFB3685}"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00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78477F-19BD-4E2F-AC93-D4EE83206D7F}" type="datetimeFigureOut">
              <a:rPr lang="nl-NL" smtClean="0"/>
              <a:t>14-11-2024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8D3101-95D2-4DC5-8AD9-D2D31AFB3685}" type="slidenum">
              <a:rPr lang="nl-NL" smtClean="0"/>
              <a:t>‹nr.›</a:t>
            </a:fld>
            <a:endParaRPr lang="nl-NL"/>
          </a:p>
        </p:txBody>
      </p:sp>
    </p:spTree>
    <p:extLst>
      <p:ext uri="{BB962C8B-B14F-4D97-AF65-F5344CB8AC3E}">
        <p14:creationId xmlns:p14="http://schemas.microsoft.com/office/powerpoint/2010/main" val="45813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78477F-19BD-4E2F-AC93-D4EE83206D7F}" type="datetimeFigureOut">
              <a:rPr lang="nl-NL" smtClean="0"/>
              <a:t>14-11-2024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28D3101-95D2-4DC5-8AD9-D2D31AFB3685}" type="slidenum">
              <a:rPr lang="nl-NL" smtClean="0"/>
              <a:t>‹nr.›</a:t>
            </a:fld>
            <a:endParaRPr lang="nl-NL"/>
          </a:p>
        </p:txBody>
      </p:sp>
    </p:spTree>
    <p:extLst>
      <p:ext uri="{BB962C8B-B14F-4D97-AF65-F5344CB8AC3E}">
        <p14:creationId xmlns:p14="http://schemas.microsoft.com/office/powerpoint/2010/main" val="375917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78477F-19BD-4E2F-AC93-D4EE83206D7F}" type="datetimeFigureOut">
              <a:rPr lang="nl-NL" smtClean="0"/>
              <a:t>14-11-2024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8D3101-95D2-4DC5-8AD9-D2D31AFB3685}" type="slidenum">
              <a:rPr lang="nl-NL" smtClean="0"/>
              <a:t>‹nr.›</a:t>
            </a:fld>
            <a:endParaRPr lang="nl-NL"/>
          </a:p>
        </p:txBody>
      </p:sp>
    </p:spTree>
    <p:extLst>
      <p:ext uri="{BB962C8B-B14F-4D97-AF65-F5344CB8AC3E}">
        <p14:creationId xmlns:p14="http://schemas.microsoft.com/office/powerpoint/2010/main" val="363607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278477F-19BD-4E2F-AC93-D4EE83206D7F}" type="datetimeFigureOut">
              <a:rPr lang="nl-NL" smtClean="0"/>
              <a:t>14-11-2024</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228D3101-95D2-4DC5-8AD9-D2D31AFB3685}" type="slidenum">
              <a:rPr lang="nl-NL" smtClean="0"/>
              <a:t>‹nr.›</a:t>
            </a:fld>
            <a:endParaRPr lang="nl-NL"/>
          </a:p>
        </p:txBody>
      </p:sp>
    </p:spTree>
    <p:extLst>
      <p:ext uri="{BB962C8B-B14F-4D97-AF65-F5344CB8AC3E}">
        <p14:creationId xmlns:p14="http://schemas.microsoft.com/office/powerpoint/2010/main" val="203771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278477F-19BD-4E2F-AC93-D4EE83206D7F}" type="datetimeFigureOut">
              <a:rPr lang="nl-NL" smtClean="0"/>
              <a:t>14-11-2024</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8D3101-95D2-4DC5-8AD9-D2D31AFB3685}" type="slidenum">
              <a:rPr lang="nl-NL" smtClean="0"/>
              <a:t>‹nr.›</a:t>
            </a:fld>
            <a:endParaRPr lang="nl-NL"/>
          </a:p>
        </p:txBody>
      </p:sp>
    </p:spTree>
    <p:extLst>
      <p:ext uri="{BB962C8B-B14F-4D97-AF65-F5344CB8AC3E}">
        <p14:creationId xmlns:p14="http://schemas.microsoft.com/office/powerpoint/2010/main" val="337096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78477F-19BD-4E2F-AC93-D4EE83206D7F}" type="datetimeFigureOut">
              <a:rPr lang="nl-NL" smtClean="0"/>
              <a:t>14-11-2024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8D3101-95D2-4DC5-8AD9-D2D31AFB3685}" type="slidenum">
              <a:rPr lang="nl-NL" smtClean="0"/>
              <a:t>‹nr.›</a:t>
            </a:fld>
            <a:endParaRPr lang="nl-NL"/>
          </a:p>
        </p:txBody>
      </p:sp>
    </p:spTree>
    <p:extLst>
      <p:ext uri="{BB962C8B-B14F-4D97-AF65-F5344CB8AC3E}">
        <p14:creationId xmlns:p14="http://schemas.microsoft.com/office/powerpoint/2010/main" val="2438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278477F-19BD-4E2F-AC93-D4EE83206D7F}" type="datetimeFigureOut">
              <a:rPr lang="nl-NL" smtClean="0"/>
              <a:t>14-11-2024</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8D3101-95D2-4DC5-8AD9-D2D31AFB3685}"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306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https://np-knzb-corporate-production.s3-eu-west-1.amazonaws.com/Bestanden-en-Formulieren/Spelregels-2023-V3.1-DEF.pdf"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1F1E9-C670-C34A-AE01-A61F92C4E505}"/>
              </a:ext>
            </a:extLst>
          </p:cNvPr>
          <p:cNvSpPr>
            <a:spLocks noGrp="1"/>
          </p:cNvSpPr>
          <p:nvPr>
            <p:ph type="ctrTitle"/>
          </p:nvPr>
        </p:nvSpPr>
        <p:spPr/>
        <p:txBody>
          <a:bodyPr/>
          <a:lstStyle/>
          <a:p>
            <a:r>
              <a:rPr lang="en-GB" dirty="0"/>
              <a:t>Water polo 101</a:t>
            </a:r>
          </a:p>
        </p:txBody>
      </p:sp>
      <p:sp>
        <p:nvSpPr>
          <p:cNvPr id="3" name="Subtitle 2">
            <a:extLst>
              <a:ext uri="{FF2B5EF4-FFF2-40B4-BE49-F238E27FC236}">
                <a16:creationId xmlns:a16="http://schemas.microsoft.com/office/drawing/2014/main" xmlns="" id="{BD9C2335-00EA-B387-EB56-C3CB2ADFA536}"/>
              </a:ext>
            </a:extLst>
          </p:cNvPr>
          <p:cNvSpPr>
            <a:spLocks noGrp="1"/>
          </p:cNvSpPr>
          <p:nvPr>
            <p:ph type="subTitle" idx="1"/>
          </p:nvPr>
        </p:nvSpPr>
        <p:spPr/>
        <p:txBody>
          <a:bodyPr/>
          <a:lstStyle/>
          <a:p>
            <a:r>
              <a:rPr lang="en-GB" dirty="0"/>
              <a:t>the rules and how to play</a:t>
            </a:r>
          </a:p>
        </p:txBody>
      </p:sp>
      <p:pic>
        <p:nvPicPr>
          <p:cNvPr id="1026" name="Picture 2" descr="Home | Z.P.V. Piranha">
            <a:extLst>
              <a:ext uri="{FF2B5EF4-FFF2-40B4-BE49-F238E27FC236}">
                <a16:creationId xmlns:a16="http://schemas.microsoft.com/office/drawing/2014/main" xmlns="" id="{BB337BE7-1DA4-C349-61F3-6424C21FC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795" y="404168"/>
            <a:ext cx="3318895" cy="260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43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C12BC-9254-4585-6402-A6AF2B5CE80A}"/>
              </a:ext>
            </a:extLst>
          </p:cNvPr>
          <p:cNvSpPr>
            <a:spLocks noGrp="1"/>
          </p:cNvSpPr>
          <p:nvPr>
            <p:ph type="title"/>
          </p:nvPr>
        </p:nvSpPr>
        <p:spPr>
          <a:xfrm>
            <a:off x="1097280" y="286603"/>
            <a:ext cx="8273143" cy="1450757"/>
          </a:xfrm>
        </p:spPr>
        <p:txBody>
          <a:bodyPr/>
          <a:lstStyle/>
          <a:p>
            <a:r>
              <a:rPr lang="en-GB" dirty="0"/>
              <a:t>The game </a:t>
            </a:r>
            <a:r>
              <a:rPr lang="en-GB" sz="3400" dirty="0"/>
              <a:t>(Man up &amp; man down positions)</a:t>
            </a:r>
          </a:p>
        </p:txBody>
      </p:sp>
      <p:pic>
        <p:nvPicPr>
          <p:cNvPr id="4" name="Picture 2" descr="Home | Z.P.V. Piranha">
            <a:extLst>
              <a:ext uri="{FF2B5EF4-FFF2-40B4-BE49-F238E27FC236}">
                <a16:creationId xmlns:a16="http://schemas.microsoft.com/office/drawing/2014/main" xmlns="" id="{F67D21CF-7466-A5CC-88F1-265F85503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263" y="286603"/>
            <a:ext cx="1846417" cy="145075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lstStyle/>
          <a:p>
            <a:endParaRPr lang="en-GB" dirty="0"/>
          </a:p>
        </p:txBody>
      </p:sp>
      <p:pic>
        <p:nvPicPr>
          <p:cNvPr id="3074" name="Picture 2" descr="C:\Users\User\Downloads\Water polo positions man up 2024 off.png"/>
          <p:cNvPicPr>
            <a:picLocks noChangeAspect="1" noChangeArrowheads="1"/>
          </p:cNvPicPr>
          <p:nvPr/>
        </p:nvPicPr>
        <p:blipFill rotWithShape="1">
          <a:blip r:embed="rId3">
            <a:extLst>
              <a:ext uri="{28A0092B-C50C-407E-A947-70E740481C1C}">
                <a14:useLocalDpi xmlns:a14="http://schemas.microsoft.com/office/drawing/2010/main" val="0"/>
              </a:ext>
            </a:extLst>
          </a:blip>
          <a:srcRect t="11160" r="51244"/>
          <a:stretch/>
        </p:blipFill>
        <p:spPr bwMode="auto">
          <a:xfrm rot="5400000">
            <a:off x="1001164" y="1093785"/>
            <a:ext cx="4281240" cy="576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ownloads\Water polo positions man up 2024 def.png"/>
          <p:cNvPicPr>
            <a:picLocks noChangeAspect="1" noChangeArrowheads="1"/>
          </p:cNvPicPr>
          <p:nvPr/>
        </p:nvPicPr>
        <p:blipFill rotWithShape="1">
          <a:blip r:embed="rId4">
            <a:extLst>
              <a:ext uri="{28A0092B-C50C-407E-A947-70E740481C1C}">
                <a14:useLocalDpi xmlns:a14="http://schemas.microsoft.com/office/drawing/2010/main" val="0"/>
              </a:ext>
            </a:extLst>
          </a:blip>
          <a:srcRect t="11160" r="51244"/>
          <a:stretch/>
        </p:blipFill>
        <p:spPr bwMode="auto">
          <a:xfrm rot="16200000">
            <a:off x="6907216" y="1096415"/>
            <a:ext cx="4281239"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813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C12BC-9254-4585-6402-A6AF2B5CE80A}"/>
              </a:ext>
            </a:extLst>
          </p:cNvPr>
          <p:cNvSpPr>
            <a:spLocks noGrp="1"/>
          </p:cNvSpPr>
          <p:nvPr>
            <p:ph type="title"/>
          </p:nvPr>
        </p:nvSpPr>
        <p:spPr/>
        <p:txBody>
          <a:bodyPr/>
          <a:lstStyle/>
          <a:p>
            <a:r>
              <a:rPr lang="en-GB" dirty="0"/>
              <a:t>The game (tips &amp; tricks)</a:t>
            </a:r>
          </a:p>
        </p:txBody>
      </p:sp>
      <p:sp>
        <p:nvSpPr>
          <p:cNvPr id="3" name="Content Placeholder 2">
            <a:extLst>
              <a:ext uri="{FF2B5EF4-FFF2-40B4-BE49-F238E27FC236}">
                <a16:creationId xmlns:a16="http://schemas.microsoft.com/office/drawing/2014/main" xmlns="" id="{CBC5198D-9C3C-89E1-EF2F-0D1FB43DC845}"/>
              </a:ext>
            </a:extLst>
          </p:cNvPr>
          <p:cNvSpPr>
            <a:spLocks noGrp="1"/>
          </p:cNvSpPr>
          <p:nvPr>
            <p:ph idx="1"/>
          </p:nvPr>
        </p:nvSpPr>
        <p:spPr/>
        <p:txBody>
          <a:bodyPr/>
          <a:lstStyle/>
          <a:p>
            <a:r>
              <a:rPr lang="en-GB" dirty="0"/>
              <a:t>Play as a team, you’re limited in the amount of players you have so use them all.</a:t>
            </a:r>
          </a:p>
          <a:p>
            <a:r>
              <a:rPr lang="en-GB" dirty="0"/>
              <a:t>Make sure some is expecting a pass by making eye contact.</a:t>
            </a:r>
          </a:p>
          <a:p>
            <a:r>
              <a:rPr lang="en-GB" dirty="0"/>
              <a:t>Try to be available for team mates to receive passes from.</a:t>
            </a:r>
          </a:p>
          <a:p>
            <a:r>
              <a:rPr lang="en-GB" dirty="0"/>
              <a:t>Don’t be afraid to take a shot when you have an opportunity.</a:t>
            </a:r>
          </a:p>
          <a:p>
            <a:r>
              <a:rPr lang="en-GB" dirty="0"/>
              <a:t>Try to get to your positions quick but don’t forget to go get the ball.</a:t>
            </a:r>
          </a:p>
          <a:p>
            <a:r>
              <a:rPr lang="en-GB" dirty="0"/>
              <a:t>Keep you head above the water.</a:t>
            </a:r>
          </a:p>
        </p:txBody>
      </p:sp>
      <p:pic>
        <p:nvPicPr>
          <p:cNvPr id="4" name="Picture 2" descr="Home | Z.P.V. Piranha">
            <a:extLst>
              <a:ext uri="{FF2B5EF4-FFF2-40B4-BE49-F238E27FC236}">
                <a16:creationId xmlns:a16="http://schemas.microsoft.com/office/drawing/2014/main" xmlns="" id="{F67D21CF-7466-A5CC-88F1-265F85503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263" y="286603"/>
            <a:ext cx="1846417" cy="145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54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1F1E9-C670-C34A-AE01-A61F92C4E505}"/>
              </a:ext>
            </a:extLst>
          </p:cNvPr>
          <p:cNvSpPr>
            <a:spLocks noGrp="1"/>
          </p:cNvSpPr>
          <p:nvPr>
            <p:ph type="ctrTitle"/>
          </p:nvPr>
        </p:nvSpPr>
        <p:spPr/>
        <p:txBody>
          <a:bodyPr/>
          <a:lstStyle/>
          <a:p>
            <a:r>
              <a:rPr lang="en-GB" dirty="0"/>
              <a:t>Questions?</a:t>
            </a:r>
          </a:p>
        </p:txBody>
      </p:sp>
      <p:sp>
        <p:nvSpPr>
          <p:cNvPr id="3" name="Subtitle 2">
            <a:extLst>
              <a:ext uri="{FF2B5EF4-FFF2-40B4-BE49-F238E27FC236}">
                <a16:creationId xmlns:a16="http://schemas.microsoft.com/office/drawing/2014/main" xmlns="" id="{BD9C2335-00EA-B387-EB56-C3CB2ADFA536}"/>
              </a:ext>
            </a:extLst>
          </p:cNvPr>
          <p:cNvSpPr>
            <a:spLocks noGrp="1"/>
          </p:cNvSpPr>
          <p:nvPr>
            <p:ph type="subTitle" idx="1"/>
          </p:nvPr>
        </p:nvSpPr>
        <p:spPr/>
        <p:txBody>
          <a:bodyPr/>
          <a:lstStyle/>
          <a:p>
            <a:r>
              <a:rPr lang="en-GB" dirty="0"/>
              <a:t>Water polo 101</a:t>
            </a:r>
          </a:p>
        </p:txBody>
      </p:sp>
      <p:pic>
        <p:nvPicPr>
          <p:cNvPr id="1026" name="Picture 2" descr="Home | Z.P.V. Piranha">
            <a:extLst>
              <a:ext uri="{FF2B5EF4-FFF2-40B4-BE49-F238E27FC236}">
                <a16:creationId xmlns:a16="http://schemas.microsoft.com/office/drawing/2014/main" xmlns="" id="{BB337BE7-1DA4-C349-61F3-6424C21FC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795" y="404168"/>
            <a:ext cx="3318895" cy="260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9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C12BC-9254-4585-6402-A6AF2B5CE80A}"/>
              </a:ext>
            </a:extLst>
          </p:cNvPr>
          <p:cNvSpPr>
            <a:spLocks noGrp="1"/>
          </p:cNvSpPr>
          <p:nvPr>
            <p:ph type="title"/>
          </p:nvPr>
        </p:nvSpPr>
        <p:spPr/>
        <p:txBody>
          <a:bodyPr/>
          <a:lstStyle/>
          <a:p>
            <a:r>
              <a:rPr lang="en-GB" dirty="0"/>
              <a:t>The rules (basics)</a:t>
            </a:r>
          </a:p>
        </p:txBody>
      </p:sp>
      <p:sp>
        <p:nvSpPr>
          <p:cNvPr id="3" name="Content Placeholder 2">
            <a:extLst>
              <a:ext uri="{FF2B5EF4-FFF2-40B4-BE49-F238E27FC236}">
                <a16:creationId xmlns:a16="http://schemas.microsoft.com/office/drawing/2014/main" xmlns="" id="{CBC5198D-9C3C-89E1-EF2F-0D1FB43DC845}"/>
              </a:ext>
            </a:extLst>
          </p:cNvPr>
          <p:cNvSpPr>
            <a:spLocks noGrp="1"/>
          </p:cNvSpPr>
          <p:nvPr>
            <p:ph idx="1"/>
          </p:nvPr>
        </p:nvSpPr>
        <p:spPr/>
        <p:txBody>
          <a:bodyPr/>
          <a:lstStyle/>
          <a:p>
            <a:r>
              <a:rPr lang="en-GB" dirty="0"/>
              <a:t>Water polo is played in the pool (obviously) which should be at least 25m long and 1,8m deep</a:t>
            </a:r>
          </a:p>
          <a:p>
            <a:r>
              <a:rPr lang="en-GB" dirty="0"/>
              <a:t>Men's competitions play with a WP5 ball, which is roughly the same size as a football. The women’s play with a WP4, which is a bit smaller and less heavy.</a:t>
            </a:r>
          </a:p>
          <a:p>
            <a:r>
              <a:rPr lang="en-GB" dirty="0"/>
              <a:t>Teams consist of 7 players, 6 field players and one goalie.</a:t>
            </a:r>
          </a:p>
          <a:p>
            <a:r>
              <a:rPr lang="en-GB" dirty="0"/>
              <a:t>Substitutions are unlimited but can only be done in certain areas and times during the match.</a:t>
            </a:r>
          </a:p>
          <a:p>
            <a:r>
              <a:rPr lang="en-GB" dirty="0"/>
              <a:t>A match has 4 periods of 5 up till 8 </a:t>
            </a:r>
            <a:br>
              <a:rPr lang="en-GB" dirty="0"/>
            </a:br>
            <a:r>
              <a:rPr lang="en-GB" dirty="0"/>
              <a:t>minutes, depending on the level you </a:t>
            </a:r>
            <a:br>
              <a:rPr lang="en-GB" dirty="0"/>
            </a:br>
            <a:r>
              <a:rPr lang="en-GB" dirty="0"/>
              <a:t>play at.</a:t>
            </a:r>
          </a:p>
          <a:p>
            <a:r>
              <a:rPr lang="en-GB" dirty="0"/>
              <a:t>Play time in water polo is exact, so when</a:t>
            </a:r>
            <a:br>
              <a:rPr lang="en-GB" dirty="0"/>
            </a:br>
            <a:r>
              <a:rPr lang="en-GB" dirty="0"/>
              <a:t>the referee stops the game, the time is</a:t>
            </a:r>
            <a:br>
              <a:rPr lang="en-GB" dirty="0"/>
            </a:br>
            <a:r>
              <a:rPr lang="en-GB" dirty="0"/>
              <a:t>also stopped.</a:t>
            </a:r>
          </a:p>
        </p:txBody>
      </p:sp>
      <p:pic>
        <p:nvPicPr>
          <p:cNvPr id="4" name="Picture 2" descr="Home | Z.P.V. Piranha">
            <a:extLst>
              <a:ext uri="{FF2B5EF4-FFF2-40B4-BE49-F238E27FC236}">
                <a16:creationId xmlns:a16="http://schemas.microsoft.com/office/drawing/2014/main" xmlns="" id="{F67D21CF-7466-A5CC-88F1-265F85503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263" y="286603"/>
            <a:ext cx="1846417" cy="14507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lmsten Water Polo Fields of Play">
            <a:extLst>
              <a:ext uri="{FF2B5EF4-FFF2-40B4-BE49-F238E27FC236}">
                <a16:creationId xmlns:a16="http://schemas.microsoft.com/office/drawing/2014/main" xmlns="" id="{9F046370-7DC9-FF67-6732-1B98CDBC08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143" b="19543"/>
          <a:stretch/>
        </p:blipFill>
        <p:spPr bwMode="auto">
          <a:xfrm>
            <a:off x="5440680" y="3857414"/>
            <a:ext cx="5715000" cy="241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76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C12BC-9254-4585-6402-A6AF2B5CE80A}"/>
              </a:ext>
            </a:extLst>
          </p:cNvPr>
          <p:cNvSpPr>
            <a:spLocks noGrp="1"/>
          </p:cNvSpPr>
          <p:nvPr>
            <p:ph type="title"/>
          </p:nvPr>
        </p:nvSpPr>
        <p:spPr/>
        <p:txBody>
          <a:bodyPr/>
          <a:lstStyle/>
          <a:p>
            <a:r>
              <a:rPr lang="en-GB" dirty="0"/>
              <a:t>The rules (field)</a:t>
            </a:r>
          </a:p>
        </p:txBody>
      </p:sp>
      <p:pic>
        <p:nvPicPr>
          <p:cNvPr id="4" name="Picture 2" descr="Home | Z.P.V. Piranha">
            <a:extLst>
              <a:ext uri="{FF2B5EF4-FFF2-40B4-BE49-F238E27FC236}">
                <a16:creationId xmlns:a16="http://schemas.microsoft.com/office/drawing/2014/main" xmlns="" id="{F67D21CF-7466-A5CC-88F1-265F85503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263" y="286603"/>
            <a:ext cx="1846417" cy="14507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Downloads\Waterpolo field 202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509" y="1887509"/>
            <a:ext cx="6702982" cy="428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70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C12BC-9254-4585-6402-A6AF2B5CE80A}"/>
              </a:ext>
            </a:extLst>
          </p:cNvPr>
          <p:cNvSpPr>
            <a:spLocks noGrp="1"/>
          </p:cNvSpPr>
          <p:nvPr>
            <p:ph type="title"/>
          </p:nvPr>
        </p:nvSpPr>
        <p:spPr/>
        <p:txBody>
          <a:bodyPr/>
          <a:lstStyle/>
          <a:p>
            <a:r>
              <a:rPr lang="en-GB" dirty="0"/>
              <a:t>The rules (Referee and jury)</a:t>
            </a:r>
          </a:p>
        </p:txBody>
      </p:sp>
      <p:sp>
        <p:nvSpPr>
          <p:cNvPr id="3" name="Content Placeholder 2">
            <a:extLst>
              <a:ext uri="{FF2B5EF4-FFF2-40B4-BE49-F238E27FC236}">
                <a16:creationId xmlns:a16="http://schemas.microsoft.com/office/drawing/2014/main" xmlns="" id="{CBC5198D-9C3C-89E1-EF2F-0D1FB43DC845}"/>
              </a:ext>
            </a:extLst>
          </p:cNvPr>
          <p:cNvSpPr>
            <a:spLocks noGrp="1"/>
          </p:cNvSpPr>
          <p:nvPr>
            <p:ph idx="1"/>
          </p:nvPr>
        </p:nvSpPr>
        <p:spPr/>
        <p:txBody>
          <a:bodyPr/>
          <a:lstStyle/>
          <a:p>
            <a:r>
              <a:rPr lang="en-GB" dirty="0"/>
              <a:t>The referee is in charge of the match and, unlike in football, complaining or criticising the ref is hardly tolerated. </a:t>
            </a:r>
          </a:p>
          <a:p>
            <a:r>
              <a:rPr lang="en-GB" dirty="0"/>
              <a:t>The jury is in responsible for using the clocks, keeping score and filling in the match form. They are usually provided by the home playing team.</a:t>
            </a:r>
          </a:p>
          <a:p>
            <a:r>
              <a:rPr lang="en-GB" dirty="0"/>
              <a:t>Depending on the level you play, there are either one or two referees present.</a:t>
            </a:r>
          </a:p>
          <a:p>
            <a:r>
              <a:rPr lang="en-GB" dirty="0"/>
              <a:t>Next to their whistle, referee(s) uses hand signals to communicate to the players and jury.</a:t>
            </a:r>
            <a:br>
              <a:rPr lang="en-GB" dirty="0"/>
            </a:br>
            <a:r>
              <a:rPr lang="en-GB" dirty="0"/>
              <a:t>Common to see hand signals are:</a:t>
            </a:r>
          </a:p>
        </p:txBody>
      </p:sp>
      <p:pic>
        <p:nvPicPr>
          <p:cNvPr id="4" name="Picture 2" descr="Home | Z.P.V. Piranha">
            <a:extLst>
              <a:ext uri="{FF2B5EF4-FFF2-40B4-BE49-F238E27FC236}">
                <a16:creationId xmlns:a16="http://schemas.microsoft.com/office/drawing/2014/main" xmlns="" id="{F67D21CF-7466-A5CC-88F1-265F85503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263" y="286603"/>
            <a:ext cx="1846417" cy="1450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FF03AE66-F62E-5B88-DAE3-1C949C7D955E}"/>
              </a:ext>
            </a:extLst>
          </p:cNvPr>
          <p:cNvPicPr>
            <a:picLocks noChangeAspect="1"/>
          </p:cNvPicPr>
          <p:nvPr/>
        </p:nvPicPr>
        <p:blipFill rotWithShape="1">
          <a:blip r:embed="rId3"/>
          <a:srcRect t="16351" b="5032"/>
          <a:stretch/>
        </p:blipFill>
        <p:spPr>
          <a:xfrm>
            <a:off x="3979732" y="4313412"/>
            <a:ext cx="1440000" cy="1440000"/>
          </a:xfrm>
          <a:prstGeom prst="rect">
            <a:avLst/>
          </a:prstGeom>
        </p:spPr>
      </p:pic>
      <p:pic>
        <p:nvPicPr>
          <p:cNvPr id="12" name="Picture 11">
            <a:extLst>
              <a:ext uri="{FF2B5EF4-FFF2-40B4-BE49-F238E27FC236}">
                <a16:creationId xmlns:a16="http://schemas.microsoft.com/office/drawing/2014/main" xmlns="" id="{A27CB1BE-B899-44EA-EC7A-C5FA58CE5E1C}"/>
              </a:ext>
            </a:extLst>
          </p:cNvPr>
          <p:cNvPicPr>
            <a:picLocks noChangeAspect="1"/>
          </p:cNvPicPr>
          <p:nvPr/>
        </p:nvPicPr>
        <p:blipFill rotWithShape="1">
          <a:blip r:embed="rId4"/>
          <a:srcRect l="2795" t="11844" r="16258" b="2416"/>
          <a:stretch/>
        </p:blipFill>
        <p:spPr>
          <a:xfrm>
            <a:off x="1097280" y="4313412"/>
            <a:ext cx="1440000" cy="1440000"/>
          </a:xfrm>
          <a:prstGeom prst="rect">
            <a:avLst/>
          </a:prstGeom>
        </p:spPr>
      </p:pic>
      <p:pic>
        <p:nvPicPr>
          <p:cNvPr id="14" name="Picture 13">
            <a:extLst>
              <a:ext uri="{FF2B5EF4-FFF2-40B4-BE49-F238E27FC236}">
                <a16:creationId xmlns:a16="http://schemas.microsoft.com/office/drawing/2014/main" xmlns="" id="{24993234-A282-245F-4871-CBA5A9784635}"/>
              </a:ext>
            </a:extLst>
          </p:cNvPr>
          <p:cNvPicPr>
            <a:picLocks noChangeAspect="1"/>
          </p:cNvPicPr>
          <p:nvPr/>
        </p:nvPicPr>
        <p:blipFill rotWithShape="1">
          <a:blip r:embed="rId5"/>
          <a:srcRect l="4514" t="3975" r="4514"/>
          <a:stretch/>
        </p:blipFill>
        <p:spPr>
          <a:xfrm>
            <a:off x="2537280" y="4313412"/>
            <a:ext cx="1440000" cy="1440000"/>
          </a:xfrm>
          <a:prstGeom prst="rect">
            <a:avLst/>
          </a:prstGeom>
        </p:spPr>
      </p:pic>
      <p:pic>
        <p:nvPicPr>
          <p:cNvPr id="16" name="Picture 15">
            <a:extLst>
              <a:ext uri="{FF2B5EF4-FFF2-40B4-BE49-F238E27FC236}">
                <a16:creationId xmlns:a16="http://schemas.microsoft.com/office/drawing/2014/main" xmlns="" id="{B0B09A87-E7F6-9D43-2759-70E42AE1EBBC}"/>
              </a:ext>
            </a:extLst>
          </p:cNvPr>
          <p:cNvPicPr>
            <a:picLocks noChangeAspect="1"/>
          </p:cNvPicPr>
          <p:nvPr/>
        </p:nvPicPr>
        <p:blipFill rotWithShape="1">
          <a:blip r:embed="rId6"/>
          <a:srcRect l="5357" r="5357"/>
          <a:stretch/>
        </p:blipFill>
        <p:spPr>
          <a:xfrm>
            <a:off x="5417280" y="4313412"/>
            <a:ext cx="1440000" cy="1440000"/>
          </a:xfrm>
          <a:prstGeom prst="rect">
            <a:avLst/>
          </a:prstGeom>
        </p:spPr>
      </p:pic>
      <p:pic>
        <p:nvPicPr>
          <p:cNvPr id="18" name="Picture 17">
            <a:extLst>
              <a:ext uri="{FF2B5EF4-FFF2-40B4-BE49-F238E27FC236}">
                <a16:creationId xmlns:a16="http://schemas.microsoft.com/office/drawing/2014/main" xmlns="" id="{7ECD2AC0-3FAB-7C5C-F1CB-05112D599F7B}"/>
              </a:ext>
            </a:extLst>
          </p:cNvPr>
          <p:cNvPicPr>
            <a:picLocks noChangeAspect="1"/>
          </p:cNvPicPr>
          <p:nvPr/>
        </p:nvPicPr>
        <p:blipFill rotWithShape="1">
          <a:blip r:embed="rId7"/>
          <a:srcRect l="1773" r="1773"/>
          <a:stretch/>
        </p:blipFill>
        <p:spPr>
          <a:xfrm>
            <a:off x="6772270" y="4313412"/>
            <a:ext cx="1440000" cy="1440000"/>
          </a:xfrm>
          <a:prstGeom prst="rect">
            <a:avLst/>
          </a:prstGeom>
        </p:spPr>
      </p:pic>
      <p:grpSp>
        <p:nvGrpSpPr>
          <p:cNvPr id="23" name="Group 22">
            <a:extLst>
              <a:ext uri="{FF2B5EF4-FFF2-40B4-BE49-F238E27FC236}">
                <a16:creationId xmlns:a16="http://schemas.microsoft.com/office/drawing/2014/main" xmlns="" id="{4C87A6D7-B6B8-1112-B5E1-B18D5A96D042}"/>
              </a:ext>
            </a:extLst>
          </p:cNvPr>
          <p:cNvGrpSpPr/>
          <p:nvPr/>
        </p:nvGrpSpPr>
        <p:grpSpPr>
          <a:xfrm>
            <a:off x="8684949" y="4063850"/>
            <a:ext cx="2639543" cy="2117417"/>
            <a:chOff x="8102390" y="4110732"/>
            <a:chExt cx="2967969" cy="2380877"/>
          </a:xfrm>
        </p:grpSpPr>
        <p:pic>
          <p:nvPicPr>
            <p:cNvPr id="20" name="Picture 19">
              <a:extLst>
                <a:ext uri="{FF2B5EF4-FFF2-40B4-BE49-F238E27FC236}">
                  <a16:creationId xmlns:a16="http://schemas.microsoft.com/office/drawing/2014/main" xmlns="" id="{AAB6BCA4-7FD3-1223-330C-0EF16FD98F31}"/>
                </a:ext>
              </a:extLst>
            </p:cNvPr>
            <p:cNvPicPr>
              <a:picLocks noChangeAspect="1"/>
            </p:cNvPicPr>
            <p:nvPr/>
          </p:nvPicPr>
          <p:blipFill>
            <a:blip r:embed="rId8"/>
            <a:stretch>
              <a:fillRect/>
            </a:stretch>
          </p:blipFill>
          <p:spPr>
            <a:xfrm>
              <a:off x="8102390" y="4110732"/>
              <a:ext cx="2950235" cy="1193869"/>
            </a:xfrm>
            <a:prstGeom prst="rect">
              <a:avLst/>
            </a:prstGeom>
          </p:spPr>
        </p:pic>
        <p:pic>
          <p:nvPicPr>
            <p:cNvPr id="22" name="Picture 21">
              <a:extLst>
                <a:ext uri="{FF2B5EF4-FFF2-40B4-BE49-F238E27FC236}">
                  <a16:creationId xmlns:a16="http://schemas.microsoft.com/office/drawing/2014/main" xmlns="" id="{F9E26C3C-2343-D30E-7B2F-1C2886EC082B}"/>
                </a:ext>
              </a:extLst>
            </p:cNvPr>
            <p:cNvPicPr>
              <a:picLocks noChangeAspect="1"/>
            </p:cNvPicPr>
            <p:nvPr/>
          </p:nvPicPr>
          <p:blipFill>
            <a:blip r:embed="rId9"/>
            <a:stretch>
              <a:fillRect/>
            </a:stretch>
          </p:blipFill>
          <p:spPr>
            <a:xfrm>
              <a:off x="8120125" y="5304601"/>
              <a:ext cx="2950234" cy="1187008"/>
            </a:xfrm>
            <a:prstGeom prst="rect">
              <a:avLst/>
            </a:prstGeom>
          </p:spPr>
        </p:pic>
      </p:grpSp>
      <p:sp>
        <p:nvSpPr>
          <p:cNvPr id="24" name="TextBox 23">
            <a:extLst>
              <a:ext uri="{FF2B5EF4-FFF2-40B4-BE49-F238E27FC236}">
                <a16:creationId xmlns:a16="http://schemas.microsoft.com/office/drawing/2014/main" xmlns="" id="{0F21EBE2-9691-D8E2-BF87-2464FF82B13B}"/>
              </a:ext>
            </a:extLst>
          </p:cNvPr>
          <p:cNvSpPr txBox="1"/>
          <p:nvPr/>
        </p:nvSpPr>
        <p:spPr>
          <a:xfrm>
            <a:off x="998252" y="5828690"/>
            <a:ext cx="8048998" cy="461665"/>
          </a:xfrm>
          <a:prstGeom prst="rect">
            <a:avLst/>
          </a:prstGeom>
          <a:noFill/>
        </p:spPr>
        <p:txBody>
          <a:bodyPr wrap="none" rtlCol="0">
            <a:spAutoFit/>
          </a:bodyPr>
          <a:lstStyle/>
          <a:p>
            <a:r>
              <a:rPr lang="en-GB" sz="1200" i="1" dirty="0"/>
              <a:t>Source: KNZB Waterpolo spelregels </a:t>
            </a:r>
            <a:r>
              <a:rPr lang="en-GB" sz="1200" i="1" dirty="0" smtClean="0"/>
              <a:t>2023 Bijlage 5, art. 8</a:t>
            </a:r>
            <a:r>
              <a:rPr lang="en-GB" sz="1200" i="1" dirty="0"/>
              <a:t/>
            </a:r>
            <a:br>
              <a:rPr lang="en-GB" sz="1200" i="1" dirty="0"/>
            </a:br>
            <a:r>
              <a:rPr lang="en-GB" sz="1200" i="1" dirty="0" smtClean="0">
                <a:hlinkClick r:id="rId10"/>
              </a:rPr>
              <a:t>https</a:t>
            </a:r>
            <a:r>
              <a:rPr lang="en-GB" sz="1200" i="1" dirty="0">
                <a:hlinkClick r:id="rId10"/>
              </a:rPr>
              <a:t>://</a:t>
            </a:r>
            <a:r>
              <a:rPr lang="en-GB" sz="1200" i="1" dirty="0" smtClean="0">
                <a:hlinkClick r:id="rId10"/>
              </a:rPr>
              <a:t>np-knzb-corporate-production.s3-eu-west-1.amazonaws.com/Bestanden-en-Formulieren/Spelregels-2023-V3.1-DEF.pdf</a:t>
            </a:r>
            <a:endParaRPr lang="nl-NL" sz="1200" i="1" dirty="0"/>
          </a:p>
        </p:txBody>
      </p:sp>
    </p:spTree>
    <p:extLst>
      <p:ext uri="{BB962C8B-B14F-4D97-AF65-F5344CB8AC3E}">
        <p14:creationId xmlns:p14="http://schemas.microsoft.com/office/powerpoint/2010/main" val="380335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C12BC-9254-4585-6402-A6AF2B5CE80A}"/>
              </a:ext>
            </a:extLst>
          </p:cNvPr>
          <p:cNvSpPr>
            <a:spLocks noGrp="1"/>
          </p:cNvSpPr>
          <p:nvPr>
            <p:ph type="title"/>
          </p:nvPr>
        </p:nvSpPr>
        <p:spPr/>
        <p:txBody>
          <a:bodyPr/>
          <a:lstStyle/>
          <a:p>
            <a:r>
              <a:rPr lang="en-GB" dirty="0"/>
              <a:t>The rules (Offense and scoring)</a:t>
            </a:r>
          </a:p>
        </p:txBody>
      </p:sp>
      <p:sp>
        <p:nvSpPr>
          <p:cNvPr id="3" name="Content Placeholder 2">
            <a:extLst>
              <a:ext uri="{FF2B5EF4-FFF2-40B4-BE49-F238E27FC236}">
                <a16:creationId xmlns:a16="http://schemas.microsoft.com/office/drawing/2014/main" xmlns="" id="{CBC5198D-9C3C-89E1-EF2F-0D1FB43DC845}"/>
              </a:ext>
            </a:extLst>
          </p:cNvPr>
          <p:cNvSpPr>
            <a:spLocks noGrp="1"/>
          </p:cNvSpPr>
          <p:nvPr>
            <p:ph idx="1"/>
          </p:nvPr>
        </p:nvSpPr>
        <p:spPr/>
        <p:txBody>
          <a:bodyPr/>
          <a:lstStyle/>
          <a:p>
            <a:r>
              <a:rPr lang="en-GB" dirty="0"/>
              <a:t>You score points by throwing </a:t>
            </a:r>
            <a:r>
              <a:rPr lang="en-GB" dirty="0" smtClean="0"/>
              <a:t>the ball </a:t>
            </a:r>
            <a:r>
              <a:rPr lang="en-GB" dirty="0"/>
              <a:t>in the opponents goal.</a:t>
            </a:r>
          </a:p>
          <a:p>
            <a:r>
              <a:rPr lang="en-GB" dirty="0"/>
              <a:t>A team has a set amount of time to play an attack. This is called the shot clock. The shot clock starts when the offensive team gains ball control. </a:t>
            </a:r>
            <a:r>
              <a:rPr lang="en-GB" dirty="0" smtClean="0"/>
              <a:t>Then </a:t>
            </a:r>
            <a:r>
              <a:rPr lang="en-GB" dirty="0"/>
              <a:t>they have 30 seconds to try to score. </a:t>
            </a:r>
          </a:p>
          <a:p>
            <a:r>
              <a:rPr lang="en-GB" dirty="0"/>
              <a:t>If a shot is fired and the offensive team keeps ball control, the shot clock resets to 20 seconds. If the defensive team gains the ball, they start again with 30 seconds to attack.</a:t>
            </a:r>
          </a:p>
          <a:p>
            <a:r>
              <a:rPr lang="en-GB" dirty="0"/>
              <a:t>Every quarter starts with a swim off. Both teams line up at their side of the pool and when the referee blows his whistle, you can start swimming. The referee will place the ball on the centre line by the side of the pool. The team which gets the ball first, has the first attack.</a:t>
            </a:r>
          </a:p>
          <a:p>
            <a:r>
              <a:rPr lang="en-GB" dirty="0"/>
              <a:t>After each goal, both teams go back to their own half of the pool before starting again</a:t>
            </a:r>
          </a:p>
        </p:txBody>
      </p:sp>
      <p:pic>
        <p:nvPicPr>
          <p:cNvPr id="4" name="Picture 2" descr="Home | Z.P.V. Piranha">
            <a:extLst>
              <a:ext uri="{FF2B5EF4-FFF2-40B4-BE49-F238E27FC236}">
                <a16:creationId xmlns:a16="http://schemas.microsoft.com/office/drawing/2014/main" xmlns="" id="{F67D21CF-7466-A5CC-88F1-265F85503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263" y="286603"/>
            <a:ext cx="1846417" cy="145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70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C12BC-9254-4585-6402-A6AF2B5CE80A}"/>
              </a:ext>
            </a:extLst>
          </p:cNvPr>
          <p:cNvSpPr>
            <a:spLocks noGrp="1"/>
          </p:cNvSpPr>
          <p:nvPr>
            <p:ph type="title"/>
          </p:nvPr>
        </p:nvSpPr>
        <p:spPr/>
        <p:txBody>
          <a:bodyPr/>
          <a:lstStyle/>
          <a:p>
            <a:r>
              <a:rPr lang="en-GB" dirty="0"/>
              <a:t>The rules (Fouls I)</a:t>
            </a:r>
          </a:p>
        </p:txBody>
      </p:sp>
      <p:sp>
        <p:nvSpPr>
          <p:cNvPr id="3" name="Content Placeholder 2">
            <a:extLst>
              <a:ext uri="{FF2B5EF4-FFF2-40B4-BE49-F238E27FC236}">
                <a16:creationId xmlns:a16="http://schemas.microsoft.com/office/drawing/2014/main" xmlns="" id="{CBC5198D-9C3C-89E1-EF2F-0D1FB43DC845}"/>
              </a:ext>
            </a:extLst>
          </p:cNvPr>
          <p:cNvSpPr>
            <a:spLocks noGrp="1"/>
          </p:cNvSpPr>
          <p:nvPr>
            <p:ph idx="1"/>
          </p:nvPr>
        </p:nvSpPr>
        <p:spPr>
          <a:xfrm>
            <a:off x="1097280" y="1845734"/>
            <a:ext cx="10058400" cy="4256892"/>
          </a:xfrm>
        </p:spPr>
        <p:txBody>
          <a:bodyPr>
            <a:normAutofit/>
          </a:bodyPr>
          <a:lstStyle/>
          <a:p>
            <a:r>
              <a:rPr lang="en-GB" dirty="0"/>
              <a:t>Water polo is a semi-contact sport, which means some physical contact is allowed but definitely not everything.</a:t>
            </a:r>
          </a:p>
          <a:p>
            <a:r>
              <a:rPr lang="en-GB" dirty="0"/>
              <a:t>There are 2 kinds of fouls in water polo: ordinary and major, depending on the severity of the foul.</a:t>
            </a:r>
          </a:p>
          <a:p>
            <a:r>
              <a:rPr lang="en-GB" dirty="0"/>
              <a:t>After an ordinary foul, the play does not stop and only the clocks (shot and game) stop momentarily until the offended player takes his free throw. </a:t>
            </a:r>
          </a:p>
          <a:p>
            <a:r>
              <a:rPr lang="en-GB" dirty="0"/>
              <a:t>When the offended team is awarded a free throw, they must take it in the position where the ball is at that moment. They must put the ball in play without delay by passing it, swimming with it or shooting it (if outside of 6-meter line). Fake shots or just holding the ball are not allowed.</a:t>
            </a:r>
          </a:p>
          <a:p>
            <a:r>
              <a:rPr lang="en-GB" dirty="0"/>
              <a:t>For major fouls, there can be 4 different kinds of punishment. The personal foul (P or U20), the penalty (S), the exclusion with substitution after 20 seconds (UMV) and the exclusion with substitution after 4 minutes (UMV/4).</a:t>
            </a:r>
          </a:p>
          <a:p>
            <a:endParaRPr lang="en-GB" dirty="0"/>
          </a:p>
        </p:txBody>
      </p:sp>
      <p:pic>
        <p:nvPicPr>
          <p:cNvPr id="4" name="Picture 2" descr="Home | Z.P.V. Piranha">
            <a:extLst>
              <a:ext uri="{FF2B5EF4-FFF2-40B4-BE49-F238E27FC236}">
                <a16:creationId xmlns:a16="http://schemas.microsoft.com/office/drawing/2014/main" xmlns="" id="{F67D21CF-7466-A5CC-88F1-265F85503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263" y="286603"/>
            <a:ext cx="1846417" cy="145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10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C12BC-9254-4585-6402-A6AF2B5CE80A}"/>
              </a:ext>
            </a:extLst>
          </p:cNvPr>
          <p:cNvSpPr>
            <a:spLocks noGrp="1"/>
          </p:cNvSpPr>
          <p:nvPr>
            <p:ph type="title"/>
          </p:nvPr>
        </p:nvSpPr>
        <p:spPr/>
        <p:txBody>
          <a:bodyPr/>
          <a:lstStyle/>
          <a:p>
            <a:r>
              <a:rPr lang="en-GB" dirty="0"/>
              <a:t>The rules (Fouls II)</a:t>
            </a:r>
          </a:p>
        </p:txBody>
      </p:sp>
      <p:sp>
        <p:nvSpPr>
          <p:cNvPr id="3" name="Content Placeholder 2">
            <a:extLst>
              <a:ext uri="{FF2B5EF4-FFF2-40B4-BE49-F238E27FC236}">
                <a16:creationId xmlns:a16="http://schemas.microsoft.com/office/drawing/2014/main" xmlns="" id="{CBC5198D-9C3C-89E1-EF2F-0D1FB43DC845}"/>
              </a:ext>
            </a:extLst>
          </p:cNvPr>
          <p:cNvSpPr>
            <a:spLocks noGrp="1"/>
          </p:cNvSpPr>
          <p:nvPr>
            <p:ph idx="1"/>
          </p:nvPr>
        </p:nvSpPr>
        <p:spPr>
          <a:xfrm>
            <a:off x="1097280" y="1845734"/>
            <a:ext cx="10058400" cy="4440766"/>
          </a:xfrm>
        </p:spPr>
        <p:txBody>
          <a:bodyPr>
            <a:normAutofit/>
          </a:bodyPr>
          <a:lstStyle/>
          <a:p>
            <a:pPr marL="0" indent="0">
              <a:buNone/>
            </a:pPr>
            <a:r>
              <a:rPr lang="en-GB" dirty="0"/>
              <a:t>When a player gets a personal foul, is send out for 20 seconds. During the period, their team is a man down. And the guilty player must swim as quick as possible to the corner of the pool in front of there own substitute bench, without hindering the game. After 20 seconds, a flag (white for home team and blue for away team) is waved by the jury and the player can re-join.</a:t>
            </a:r>
            <a:br>
              <a:rPr lang="en-GB" dirty="0"/>
            </a:br>
            <a:r>
              <a:rPr lang="en-GB" dirty="0"/>
              <a:t>If the offending team gains ball control within 20 seconds, the player also can re-join (after a signal from the referee).</a:t>
            </a:r>
          </a:p>
          <a:p>
            <a:pPr marL="0" indent="0">
              <a:buNone/>
            </a:pPr>
            <a:r>
              <a:rPr lang="en-GB" dirty="0"/>
              <a:t>When a team gets a penalty, 1 player can shoot the ball at the opponents goal from the 5-meter line without being hindered by other field players and the goalie restricted to lay on the goal line. After the whistle of referee, the player must shoot without delay or interruption. </a:t>
            </a:r>
          </a:p>
          <a:p>
            <a:pPr marL="0" indent="0">
              <a:buNone/>
            </a:pPr>
            <a:r>
              <a:rPr lang="en-GB" dirty="0"/>
              <a:t>When a foul is deemed brutal by the ref, the offending player will get an exclusion foul. This means the player will have to leave the swimming hall completely and there will be a case against him at the disciplinary committee for the KNZB. The player can be substituted after either 20 seconds or 4 minutes of play, depending on the severity of the foul. An exclusion foul </a:t>
            </a:r>
            <a:r>
              <a:rPr lang="en-GB" dirty="0" smtClean="0"/>
              <a:t>can be followed </a:t>
            </a:r>
            <a:r>
              <a:rPr lang="en-GB" dirty="0"/>
              <a:t>by a penalty for the offended team.</a:t>
            </a:r>
          </a:p>
        </p:txBody>
      </p:sp>
      <p:pic>
        <p:nvPicPr>
          <p:cNvPr id="4" name="Picture 2" descr="Home | Z.P.V. Piranha">
            <a:extLst>
              <a:ext uri="{FF2B5EF4-FFF2-40B4-BE49-F238E27FC236}">
                <a16:creationId xmlns:a16="http://schemas.microsoft.com/office/drawing/2014/main" xmlns="" id="{F67D21CF-7466-A5CC-88F1-265F85503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263" y="286603"/>
            <a:ext cx="1846417" cy="145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734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C12BC-9254-4585-6402-A6AF2B5CE80A}"/>
              </a:ext>
            </a:extLst>
          </p:cNvPr>
          <p:cNvSpPr>
            <a:spLocks noGrp="1"/>
          </p:cNvSpPr>
          <p:nvPr>
            <p:ph type="title"/>
          </p:nvPr>
        </p:nvSpPr>
        <p:spPr/>
        <p:txBody>
          <a:bodyPr/>
          <a:lstStyle/>
          <a:p>
            <a:r>
              <a:rPr lang="en-GB" dirty="0"/>
              <a:t>The rules (Fouls III)</a:t>
            </a:r>
          </a:p>
        </p:txBody>
      </p:sp>
      <p:graphicFrame>
        <p:nvGraphicFramePr>
          <p:cNvPr id="5" name="Table 5">
            <a:extLst>
              <a:ext uri="{FF2B5EF4-FFF2-40B4-BE49-F238E27FC236}">
                <a16:creationId xmlns:a16="http://schemas.microsoft.com/office/drawing/2014/main" xmlns="" id="{1400F0CE-FA2F-0CCC-6160-306A810B76FE}"/>
              </a:ext>
            </a:extLst>
          </p:cNvPr>
          <p:cNvGraphicFramePr>
            <a:graphicFrameLocks noGrp="1"/>
          </p:cNvGraphicFramePr>
          <p:nvPr>
            <p:ph idx="1"/>
            <p:extLst>
              <p:ext uri="{D42A27DB-BD31-4B8C-83A1-F6EECF244321}">
                <p14:modId xmlns:p14="http://schemas.microsoft.com/office/powerpoint/2010/main" val="1879333600"/>
              </p:ext>
            </p:extLst>
          </p:nvPr>
        </p:nvGraphicFramePr>
        <p:xfrm>
          <a:off x="563880" y="2074863"/>
          <a:ext cx="11125200" cy="2103120"/>
        </p:xfrm>
        <a:graphic>
          <a:graphicData uri="http://schemas.openxmlformats.org/drawingml/2006/table">
            <a:tbl>
              <a:tblPr firstRow="1" bandRow="1">
                <a:tableStyleId>{5C22544A-7EE6-4342-B048-85BDC9FD1C3A}</a:tableStyleId>
              </a:tblPr>
              <a:tblGrid>
                <a:gridCol w="5562600">
                  <a:extLst>
                    <a:ext uri="{9D8B030D-6E8A-4147-A177-3AD203B41FA5}">
                      <a16:colId xmlns:a16="http://schemas.microsoft.com/office/drawing/2014/main" xmlns="" val="177440290"/>
                    </a:ext>
                  </a:extLst>
                </a:gridCol>
                <a:gridCol w="5562600">
                  <a:extLst>
                    <a:ext uri="{9D8B030D-6E8A-4147-A177-3AD203B41FA5}">
                      <a16:colId xmlns:a16="http://schemas.microsoft.com/office/drawing/2014/main" xmlns="" val="3281079718"/>
                    </a:ext>
                  </a:extLst>
                </a:gridCol>
              </a:tblGrid>
              <a:tr h="324000">
                <a:tc>
                  <a:txBody>
                    <a:bodyPr/>
                    <a:lstStyle/>
                    <a:p>
                      <a:r>
                        <a:rPr lang="en-GB" sz="1700" dirty="0"/>
                        <a:t>Ordinary fouls</a:t>
                      </a:r>
                      <a:endParaRPr lang="nl-NL" sz="1700" dirty="0"/>
                    </a:p>
                  </a:txBody>
                  <a:tcPr/>
                </a:tc>
                <a:tc>
                  <a:txBody>
                    <a:bodyPr/>
                    <a:lstStyle/>
                    <a:p>
                      <a:r>
                        <a:rPr lang="en-GB" sz="1700" dirty="0"/>
                        <a:t>Personal fouls</a:t>
                      </a:r>
                      <a:endParaRPr lang="nl-NL" sz="1700" dirty="0"/>
                    </a:p>
                  </a:txBody>
                  <a:tcPr/>
                </a:tc>
                <a:extLst>
                  <a:ext uri="{0D108BD9-81ED-4DB2-BD59-A6C34878D82A}">
                    <a16:rowId xmlns:a16="http://schemas.microsoft.com/office/drawing/2014/main" xmlns="" val="3874129455"/>
                  </a:ext>
                </a:extLst>
              </a:tr>
              <a:tr h="324000">
                <a:tc>
                  <a:txBody>
                    <a:bodyPr/>
                    <a:lstStyle/>
                    <a:p>
                      <a:r>
                        <a:rPr lang="en-GB" sz="1700" dirty="0"/>
                        <a:t>Touching the ball with two hands</a:t>
                      </a:r>
                      <a:endParaRPr lang="nl-NL" sz="1700" dirty="0"/>
                    </a:p>
                  </a:txBody>
                  <a:tcPr/>
                </a:tc>
                <a:tc>
                  <a:txBody>
                    <a:bodyPr/>
                    <a:lstStyle/>
                    <a:p>
                      <a:r>
                        <a:rPr lang="en-GB" sz="1700" dirty="0"/>
                        <a:t>Impeding a player who makes an action towards the goal</a:t>
                      </a:r>
                      <a:endParaRPr lang="nl-NL" sz="1700" dirty="0"/>
                    </a:p>
                  </a:txBody>
                  <a:tcPr/>
                </a:tc>
                <a:extLst>
                  <a:ext uri="{0D108BD9-81ED-4DB2-BD59-A6C34878D82A}">
                    <a16:rowId xmlns:a16="http://schemas.microsoft.com/office/drawing/2014/main" xmlns="" val="3591979781"/>
                  </a:ext>
                </a:extLst>
              </a:tr>
              <a:tr h="324000">
                <a:tc>
                  <a:txBody>
                    <a:bodyPr/>
                    <a:lstStyle/>
                    <a:p>
                      <a:r>
                        <a:rPr lang="en-GB" sz="1700" dirty="0"/>
                        <a:t>Taking the ball under water</a:t>
                      </a:r>
                      <a:endParaRPr lang="nl-NL" sz="1700" dirty="0"/>
                    </a:p>
                  </a:txBody>
                  <a:tcPr/>
                </a:tc>
                <a:tc>
                  <a:txBody>
                    <a:bodyPr/>
                    <a:lstStyle/>
                    <a:p>
                      <a:r>
                        <a:rPr lang="en-GB" sz="1700" dirty="0"/>
                        <a:t>Interfering with a free throw</a:t>
                      </a:r>
                      <a:endParaRPr lang="nl-NL" sz="1700" dirty="0"/>
                    </a:p>
                  </a:txBody>
                  <a:tcPr/>
                </a:tc>
                <a:extLst>
                  <a:ext uri="{0D108BD9-81ED-4DB2-BD59-A6C34878D82A}">
                    <a16:rowId xmlns:a16="http://schemas.microsoft.com/office/drawing/2014/main" xmlns="" val="1067385432"/>
                  </a:ext>
                </a:extLst>
              </a:tr>
              <a:tr h="324000">
                <a:tc>
                  <a:txBody>
                    <a:bodyPr/>
                    <a:lstStyle/>
                    <a:p>
                      <a:r>
                        <a:rPr lang="en-GB" sz="1700" dirty="0"/>
                        <a:t>Holding or pushing a player who is not in possession</a:t>
                      </a:r>
                      <a:endParaRPr lang="nl-NL" sz="1700" dirty="0"/>
                    </a:p>
                  </a:txBody>
                  <a:tcPr/>
                </a:tc>
                <a:tc>
                  <a:txBody>
                    <a:bodyPr/>
                    <a:lstStyle/>
                    <a:p>
                      <a:r>
                        <a:rPr lang="en-GB" sz="1700" dirty="0"/>
                        <a:t>Aggressively holding or pushing a player not in possession</a:t>
                      </a:r>
                      <a:endParaRPr lang="nl-NL" sz="1700" dirty="0"/>
                    </a:p>
                  </a:txBody>
                  <a:tcPr/>
                </a:tc>
                <a:extLst>
                  <a:ext uri="{0D108BD9-81ED-4DB2-BD59-A6C34878D82A}">
                    <a16:rowId xmlns:a16="http://schemas.microsoft.com/office/drawing/2014/main" xmlns="" val="3250153932"/>
                  </a:ext>
                </a:extLst>
              </a:tr>
              <a:tr h="324000">
                <a:tc>
                  <a:txBody>
                    <a:bodyPr/>
                    <a:lstStyle/>
                    <a:p>
                      <a:r>
                        <a:rPr lang="en-GB" sz="1700" dirty="0"/>
                        <a:t>Pushing off of a player</a:t>
                      </a:r>
                      <a:endParaRPr lang="nl-NL" sz="1700" dirty="0"/>
                    </a:p>
                  </a:txBody>
                  <a:tcPr/>
                </a:tc>
                <a:tc>
                  <a:txBody>
                    <a:bodyPr/>
                    <a:lstStyle/>
                    <a:p>
                      <a:r>
                        <a:rPr lang="en-GB" sz="1700" dirty="0"/>
                        <a:t>Using two hands to hold an opponent</a:t>
                      </a:r>
                      <a:endParaRPr lang="nl-NL" sz="1700" dirty="0"/>
                    </a:p>
                  </a:txBody>
                  <a:tcPr/>
                </a:tc>
                <a:extLst>
                  <a:ext uri="{0D108BD9-81ED-4DB2-BD59-A6C34878D82A}">
                    <a16:rowId xmlns:a16="http://schemas.microsoft.com/office/drawing/2014/main" xmlns="" val="659018390"/>
                  </a:ext>
                </a:extLst>
              </a:tr>
              <a:tr h="324000">
                <a:tc>
                  <a:txBody>
                    <a:bodyPr/>
                    <a:lstStyle/>
                    <a:p>
                      <a:r>
                        <a:rPr lang="en-GB" sz="1700" dirty="0"/>
                        <a:t>Stalling (e.g. not shooting withing shot clock)</a:t>
                      </a:r>
                      <a:endParaRPr lang="nl-NL" sz="1700" dirty="0"/>
                    </a:p>
                  </a:txBody>
                  <a:tcPr/>
                </a:tc>
                <a:tc>
                  <a:txBody>
                    <a:bodyPr/>
                    <a:lstStyle/>
                    <a:p>
                      <a:r>
                        <a:rPr lang="en-GB" sz="1700" dirty="0"/>
                        <a:t>Splashing water at an opponent</a:t>
                      </a:r>
                    </a:p>
                  </a:txBody>
                  <a:tcPr/>
                </a:tc>
                <a:extLst>
                  <a:ext uri="{0D108BD9-81ED-4DB2-BD59-A6C34878D82A}">
                    <a16:rowId xmlns:a16="http://schemas.microsoft.com/office/drawing/2014/main" xmlns="" val="2823311093"/>
                  </a:ext>
                </a:extLst>
              </a:tr>
            </a:tbl>
          </a:graphicData>
        </a:graphic>
      </p:graphicFrame>
      <p:pic>
        <p:nvPicPr>
          <p:cNvPr id="4" name="Picture 2" descr="Home | Z.P.V. Piranha">
            <a:extLst>
              <a:ext uri="{FF2B5EF4-FFF2-40B4-BE49-F238E27FC236}">
                <a16:creationId xmlns:a16="http://schemas.microsoft.com/office/drawing/2014/main" xmlns="" id="{F67D21CF-7466-A5CC-88F1-265F85503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263" y="286603"/>
            <a:ext cx="1846417" cy="14507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55548A7D-E254-59BF-F70A-A5779058DEE3}"/>
              </a:ext>
            </a:extLst>
          </p:cNvPr>
          <p:cNvSpPr txBox="1"/>
          <p:nvPr/>
        </p:nvSpPr>
        <p:spPr>
          <a:xfrm>
            <a:off x="1097280" y="1762681"/>
            <a:ext cx="6404638" cy="369332"/>
          </a:xfrm>
          <a:prstGeom prst="rect">
            <a:avLst/>
          </a:prstGeom>
          <a:noFill/>
        </p:spPr>
        <p:txBody>
          <a:bodyPr wrap="none" rtlCol="0">
            <a:spAutoFit/>
          </a:bodyPr>
          <a:lstStyle/>
          <a:p>
            <a:r>
              <a:rPr lang="en-GB" dirty="0"/>
              <a:t>Some examples of the different types of fouls can be found below:</a:t>
            </a:r>
            <a:endParaRPr lang="nl-NL" dirty="0"/>
          </a:p>
        </p:txBody>
      </p:sp>
      <p:graphicFrame>
        <p:nvGraphicFramePr>
          <p:cNvPr id="7" name="Table 5">
            <a:extLst>
              <a:ext uri="{FF2B5EF4-FFF2-40B4-BE49-F238E27FC236}">
                <a16:creationId xmlns:a16="http://schemas.microsoft.com/office/drawing/2014/main" xmlns="" id="{21C3151B-CDBB-201D-5062-202510BE41CD}"/>
              </a:ext>
            </a:extLst>
          </p:cNvPr>
          <p:cNvGraphicFramePr>
            <a:graphicFrameLocks/>
          </p:cNvGraphicFramePr>
          <p:nvPr>
            <p:extLst>
              <p:ext uri="{D42A27DB-BD31-4B8C-83A1-F6EECF244321}">
                <p14:modId xmlns:p14="http://schemas.microsoft.com/office/powerpoint/2010/main" val="583607403"/>
              </p:ext>
            </p:extLst>
          </p:nvPr>
        </p:nvGraphicFramePr>
        <p:xfrm>
          <a:off x="563880" y="4216083"/>
          <a:ext cx="11125200" cy="2011680"/>
        </p:xfrm>
        <a:graphic>
          <a:graphicData uri="http://schemas.openxmlformats.org/drawingml/2006/table">
            <a:tbl>
              <a:tblPr firstRow="1" bandRow="1">
                <a:tableStyleId>{5C22544A-7EE6-4342-B048-85BDC9FD1C3A}</a:tableStyleId>
              </a:tblPr>
              <a:tblGrid>
                <a:gridCol w="5562600">
                  <a:extLst>
                    <a:ext uri="{9D8B030D-6E8A-4147-A177-3AD203B41FA5}">
                      <a16:colId xmlns:a16="http://schemas.microsoft.com/office/drawing/2014/main" xmlns="" val="177440290"/>
                    </a:ext>
                  </a:extLst>
                </a:gridCol>
                <a:gridCol w="5562600">
                  <a:extLst>
                    <a:ext uri="{9D8B030D-6E8A-4147-A177-3AD203B41FA5}">
                      <a16:colId xmlns:a16="http://schemas.microsoft.com/office/drawing/2014/main" xmlns="" val="3281079718"/>
                    </a:ext>
                  </a:extLst>
                </a:gridCol>
              </a:tblGrid>
              <a:tr h="0">
                <a:tc>
                  <a:txBody>
                    <a:bodyPr/>
                    <a:lstStyle/>
                    <a:p>
                      <a:r>
                        <a:rPr lang="en-GB" sz="1700" dirty="0"/>
                        <a:t>Penalty fouls</a:t>
                      </a:r>
                      <a:endParaRPr lang="nl-NL" sz="1700" dirty="0"/>
                    </a:p>
                  </a:txBody>
                  <a:tcPr/>
                </a:tc>
                <a:tc>
                  <a:txBody>
                    <a:bodyPr/>
                    <a:lstStyle/>
                    <a:p>
                      <a:r>
                        <a:rPr lang="en-GB" sz="1700" dirty="0"/>
                        <a:t>Exclusion fouls</a:t>
                      </a:r>
                      <a:endParaRPr lang="nl-NL" sz="1700" dirty="0"/>
                    </a:p>
                  </a:txBody>
                  <a:tcPr/>
                </a:tc>
                <a:extLst>
                  <a:ext uri="{0D108BD9-81ED-4DB2-BD59-A6C34878D82A}">
                    <a16:rowId xmlns:a16="http://schemas.microsoft.com/office/drawing/2014/main" xmlns="" val="3874129455"/>
                  </a:ext>
                </a:extLst>
              </a:tr>
              <a:tr h="0">
                <a:tc>
                  <a:txBody>
                    <a:bodyPr/>
                    <a:lstStyle/>
                    <a:p>
                      <a:r>
                        <a:rPr lang="en-GB" sz="1700" dirty="0"/>
                        <a:t>Goalie taking the ball underwater</a:t>
                      </a:r>
                      <a:endParaRPr lang="nl-NL" sz="1700" dirty="0"/>
                    </a:p>
                  </a:txBody>
                  <a:tcPr/>
                </a:tc>
                <a:tc>
                  <a:txBody>
                    <a:bodyPr/>
                    <a:lstStyle/>
                    <a:p>
                      <a:r>
                        <a:rPr lang="en-GB" sz="1700" dirty="0"/>
                        <a:t>Kicking, striking, elbowing or other physical violence</a:t>
                      </a:r>
                      <a:endParaRPr lang="nl-NL" sz="1700" dirty="0"/>
                    </a:p>
                  </a:txBody>
                  <a:tcPr/>
                </a:tc>
                <a:extLst>
                  <a:ext uri="{0D108BD9-81ED-4DB2-BD59-A6C34878D82A}">
                    <a16:rowId xmlns:a16="http://schemas.microsoft.com/office/drawing/2014/main" xmlns="" val="3591979781"/>
                  </a:ext>
                </a:extLst>
              </a:tr>
              <a:tr h="0">
                <a:tc>
                  <a:txBody>
                    <a:bodyPr/>
                    <a:lstStyle/>
                    <a:p>
                      <a:r>
                        <a:rPr lang="en-GB" sz="1700" dirty="0"/>
                        <a:t>Excluded player re-joins wrong or to early</a:t>
                      </a:r>
                      <a:endParaRPr lang="nl-NL" sz="1700" dirty="0"/>
                    </a:p>
                  </a:txBody>
                  <a:tcPr/>
                </a:tc>
                <a:tc>
                  <a:txBody>
                    <a:bodyPr/>
                    <a:lstStyle/>
                    <a:p>
                      <a:r>
                        <a:rPr lang="en-GB" sz="1700" dirty="0"/>
                        <a:t>Disrespecting an official </a:t>
                      </a:r>
                      <a:endParaRPr lang="nl-NL" sz="1700" dirty="0"/>
                    </a:p>
                  </a:txBody>
                  <a:tcPr/>
                </a:tc>
                <a:extLst>
                  <a:ext uri="{0D108BD9-81ED-4DB2-BD59-A6C34878D82A}">
                    <a16:rowId xmlns:a16="http://schemas.microsoft.com/office/drawing/2014/main" xmlns="" val="1067385432"/>
                  </a:ext>
                </a:extLst>
              </a:tr>
              <a:tr h="0">
                <a:tc>
                  <a:txBody>
                    <a:bodyPr/>
                    <a:lstStyle/>
                    <a:p>
                      <a:r>
                        <a:rPr lang="en-GB" sz="1700" dirty="0"/>
                        <a:t>Impeding a attacker in control of the ball, who has passed the last defender.</a:t>
                      </a:r>
                      <a:endParaRPr lang="nl-NL" sz="1700" dirty="0"/>
                    </a:p>
                  </a:txBody>
                  <a:tcPr/>
                </a:tc>
                <a:tc>
                  <a:txBody>
                    <a:bodyPr/>
                    <a:lstStyle/>
                    <a:p>
                      <a:r>
                        <a:rPr lang="en-GB" sz="1700" dirty="0"/>
                        <a:t>Committing an act of misconduct by using foul language or violent or persistent foul play</a:t>
                      </a:r>
                      <a:endParaRPr lang="nl-NL" sz="1700" dirty="0"/>
                    </a:p>
                  </a:txBody>
                  <a:tcPr/>
                </a:tc>
                <a:extLst>
                  <a:ext uri="{0D108BD9-81ED-4DB2-BD59-A6C34878D82A}">
                    <a16:rowId xmlns:a16="http://schemas.microsoft.com/office/drawing/2014/main" xmlns="" val="3250153932"/>
                  </a:ext>
                </a:extLst>
              </a:tr>
              <a:tr h="0">
                <a:tc>
                  <a:txBody>
                    <a:bodyPr/>
                    <a:lstStyle/>
                    <a:p>
                      <a:r>
                        <a:rPr lang="en-GB" sz="1700" dirty="0"/>
                        <a:t>Blocking a shot with 2 hands (when not the goalie)</a:t>
                      </a:r>
                      <a:endParaRPr lang="nl-NL" sz="1700" dirty="0"/>
                    </a:p>
                  </a:txBody>
                  <a:tcPr/>
                </a:tc>
                <a:tc>
                  <a:txBody>
                    <a:bodyPr/>
                    <a:lstStyle/>
                    <a:p>
                      <a:endParaRPr lang="nl-NL" sz="1700" dirty="0"/>
                    </a:p>
                  </a:txBody>
                  <a:tcPr/>
                </a:tc>
                <a:extLst>
                  <a:ext uri="{0D108BD9-81ED-4DB2-BD59-A6C34878D82A}">
                    <a16:rowId xmlns:a16="http://schemas.microsoft.com/office/drawing/2014/main" xmlns="" val="659018390"/>
                  </a:ext>
                </a:extLst>
              </a:tr>
            </a:tbl>
          </a:graphicData>
        </a:graphic>
      </p:graphicFrame>
    </p:spTree>
    <p:extLst>
      <p:ext uri="{BB962C8B-B14F-4D97-AF65-F5344CB8AC3E}">
        <p14:creationId xmlns:p14="http://schemas.microsoft.com/office/powerpoint/2010/main" val="1184474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C12BC-9254-4585-6402-A6AF2B5CE80A}"/>
              </a:ext>
            </a:extLst>
          </p:cNvPr>
          <p:cNvSpPr>
            <a:spLocks noGrp="1"/>
          </p:cNvSpPr>
          <p:nvPr>
            <p:ph type="title"/>
          </p:nvPr>
        </p:nvSpPr>
        <p:spPr>
          <a:xfrm>
            <a:off x="1097280" y="286603"/>
            <a:ext cx="8273143" cy="1450757"/>
          </a:xfrm>
        </p:spPr>
        <p:txBody>
          <a:bodyPr>
            <a:normAutofit/>
          </a:bodyPr>
          <a:lstStyle/>
          <a:p>
            <a:r>
              <a:rPr lang="en-GB" dirty="0"/>
              <a:t>The game </a:t>
            </a:r>
            <a:r>
              <a:rPr lang="en-GB" sz="3400" dirty="0"/>
              <a:t>(Offensive &amp; defensive positions)</a:t>
            </a:r>
          </a:p>
        </p:txBody>
      </p:sp>
      <p:pic>
        <p:nvPicPr>
          <p:cNvPr id="4" name="Picture 2" descr="Home | Z.P.V. Piranha">
            <a:extLst>
              <a:ext uri="{FF2B5EF4-FFF2-40B4-BE49-F238E27FC236}">
                <a16:creationId xmlns:a16="http://schemas.microsoft.com/office/drawing/2014/main" xmlns="" id="{F67D21CF-7466-A5CC-88F1-265F85503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263" y="286603"/>
            <a:ext cx="1846417" cy="145075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lstStyle/>
          <a:p>
            <a:endParaRPr lang="en-GB" dirty="0"/>
          </a:p>
        </p:txBody>
      </p:sp>
      <p:pic>
        <p:nvPicPr>
          <p:cNvPr id="2050" name="Picture 2" descr="C:\Users\User\Downloads\Water polo positions 2024 off.png"/>
          <p:cNvPicPr>
            <a:picLocks noChangeAspect="1" noChangeArrowheads="1"/>
          </p:cNvPicPr>
          <p:nvPr/>
        </p:nvPicPr>
        <p:blipFill rotWithShape="1">
          <a:blip r:embed="rId3">
            <a:extLst>
              <a:ext uri="{28A0092B-C50C-407E-A947-70E740481C1C}">
                <a14:useLocalDpi xmlns:a14="http://schemas.microsoft.com/office/drawing/2010/main" val="0"/>
              </a:ext>
            </a:extLst>
          </a:blip>
          <a:srcRect t="11123" r="51137"/>
          <a:stretch/>
        </p:blipFill>
        <p:spPr bwMode="auto">
          <a:xfrm rot="5400000">
            <a:off x="996107" y="1089477"/>
            <a:ext cx="4288887" cy="576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ownloads\Water polo positions 2024 def.png"/>
          <p:cNvPicPr>
            <a:picLocks noChangeAspect="1" noChangeArrowheads="1"/>
          </p:cNvPicPr>
          <p:nvPr/>
        </p:nvPicPr>
        <p:blipFill rotWithShape="1">
          <a:blip r:embed="rId4">
            <a:extLst>
              <a:ext uri="{28A0092B-C50C-407E-A947-70E740481C1C}">
                <a14:useLocalDpi xmlns:a14="http://schemas.microsoft.com/office/drawing/2010/main" val="0"/>
              </a:ext>
            </a:extLst>
          </a:blip>
          <a:srcRect t="11123" r="51138"/>
          <a:stretch/>
        </p:blipFill>
        <p:spPr bwMode="auto">
          <a:xfrm rot="16200000">
            <a:off x="6905020" y="1089478"/>
            <a:ext cx="4288886" cy="57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61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FFC000"/>
      </a:accent1>
      <a:accent2>
        <a:srgbClr val="ED901F"/>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11221</TotalTime>
  <Words>961</Words>
  <Application>Microsoft Office PowerPoint</Application>
  <PresentationFormat>Aangepast</PresentationFormat>
  <Paragraphs>69</Paragraphs>
  <Slides>12</Slides>
  <Notes>2</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Retrospect</vt:lpstr>
      <vt:lpstr>Water polo 101</vt:lpstr>
      <vt:lpstr>The rules (basics)</vt:lpstr>
      <vt:lpstr>The rules (field)</vt:lpstr>
      <vt:lpstr>The rules (Referee and jury)</vt:lpstr>
      <vt:lpstr>The rules (Offense and scoring)</vt:lpstr>
      <vt:lpstr>The rules (Fouls I)</vt:lpstr>
      <vt:lpstr>The rules (Fouls II)</vt:lpstr>
      <vt:lpstr>The rules (Fouls III)</vt:lpstr>
      <vt:lpstr>The game (Offensive &amp; defensive positions)</vt:lpstr>
      <vt:lpstr>The game (Man up &amp; man down positions)</vt:lpstr>
      <vt:lpstr>The game (tips &amp; tricks)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Waterpolo 101</dc:title>
  <dc:creator>Wout Lievestro</dc:creator>
  <cp:lastModifiedBy>WA Lievestro</cp:lastModifiedBy>
  <cp:revision>17</cp:revision>
  <dcterms:created xsi:type="dcterms:W3CDTF">2022-09-27T16:30:56Z</dcterms:created>
  <dcterms:modified xsi:type="dcterms:W3CDTF">2024-11-14T16:39:51Z</dcterms:modified>
</cp:coreProperties>
</file>